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KoPubWorld돋움체_Pro Bold" panose="00000800000000000000" pitchFamily="50" charset="-127"/>
      <p:bold r:id="rId28"/>
    </p:embeddedFont>
    <p:embeddedFont>
      <p:font typeface="KoPubWorld돋움체_Pro Medium" panose="00000600000000000000" pitchFamily="50" charset="-127"/>
      <p:regular r:id="rId29"/>
    </p:embeddedFont>
    <p:embeddedFont>
      <p:font typeface="KoPubWorld바탕체_Pro Light" panose="00000300000000000000" pitchFamily="50" charset="-127"/>
      <p:regular r:id="rId30"/>
    </p:embeddedFont>
    <p:embeddedFont>
      <p:font typeface="KoPubWorld바탕체_Pro Medium" panose="00000600000000000000" pitchFamily="50" charset="-127"/>
      <p:regular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6" autoAdjust="0"/>
    <p:restoredTop sz="94660"/>
  </p:normalViewPr>
  <p:slideViewPr>
    <p:cSldViewPr snapToGrid="0">
      <p:cViewPr varScale="1">
        <p:scale>
          <a:sx n="59" d="100"/>
          <a:sy n="59" d="100"/>
        </p:scale>
        <p:origin x="90" y="32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44279"/>
            <a:ext cx="6172200" cy="754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한세 사이버 보안고등학교</a:t>
            </a:r>
          </a:p>
          <a:p>
            <a:pPr algn="ctr">
              <a:defRPr/>
            </a:pPr>
            <a:r>
              <a:rPr lang="en-US" altLang="ko-KR" sz="26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IP Setting Program V2.５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32655" y="377309"/>
            <a:ext cx="105418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제작자 </a:t>
            </a:r>
            <a:r>
              <a:rPr lang="en-US" altLang="ko-KR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: </a:t>
            </a:r>
            <a:r>
              <a:rPr lang="ko-KR" altLang="en-US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천월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-윤고딕310"/>
              <a:ea typeface="-윤고딕31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62320" y="4606204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H1219 </a:t>
            </a:r>
            <a:r>
              <a:rPr lang="ko-KR" altLang="en-US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임석현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-윤고딕310"/>
              <a:ea typeface="-윤고딕31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2657" y="585284"/>
            <a:ext cx="146375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Discord:</a:t>
            </a:r>
            <a:r>
              <a:rPr lang="ko-KR" altLang="ko-KR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천월#1465</a:t>
            </a:r>
            <a:endParaRPr lang="ko-KR" altLang="ko-KR" sz="1200">
              <a:solidFill>
                <a:schemeClr val="tx1">
                  <a:lumMod val="75000"/>
                  <a:lumOff val="25000"/>
                </a:schemeClr>
              </a:solidFill>
              <a:latin typeface="-윤고딕310"/>
              <a:ea typeface="-윤고딕31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814512" y="1977390"/>
            <a:ext cx="9248774" cy="4726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>
              <a:defRPr/>
            </a:pP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WiFiName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malloc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6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for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int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i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 i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&lt;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6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 i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WiFiName[i]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malloc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10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GetEnvironmentVariable(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"APPDATA"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path,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(path));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strcat_s(path,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(path),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"\\IPSetting"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mkdir(path);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strcat_s(path,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(path),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"\\Setting.ini"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GetPrivateProfileString(TEXT(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"IP"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), TEXT(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"IP"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"error"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IP, </a:t>
            </a: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MAX_IP_SIZE, path);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947861" y="2072639"/>
            <a:ext cx="9514795" cy="4450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StaticIPSetting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>
              <a:defRPr/>
            </a:pPr>
            <a:endParaRPr lang="ko-KR" altLang="en-US">
              <a:latin typeface="KoPubWorld돋움체_Pro Medium"/>
              <a:ea typeface="KoPubWorld돋움체_Pro Medium"/>
              <a:cs typeface="KoPubWorld돋움체_Pro Medium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!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strcmp(StaticIP,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"0"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&amp;&amp;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strcmp(random,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"0"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strcpy_s(random,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(random), StaticIP);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else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!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strcmp(HistoryIP,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"0"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strcpy_s(random,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(random), HistoryIP);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strcpy_s(HistoryIP,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(HistoryIP),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"0"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else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sprintf_s(random,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(random),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"%d"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((rand() %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253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2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062036" y="1967864"/>
            <a:ext cx="10808835" cy="5545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FILE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fp;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cmd[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100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];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>
              <a:solidFill>
                <a:srgbClr val="010101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-c int ip set address name = \"%s\" source = static addr = %s%s mask = %s gateway = %s gwmetric = 0"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NetworkName, IP, random, Subnetmask, Gateway);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>
              <a:solidFill>
                <a:srgbClr val="010101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-c int ip set dns name = \"%s\" source = static addr = %s register = PRIMARY no"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NetworkName, DNS1);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>
              <a:solidFill>
                <a:srgbClr val="010101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interface ip add dnsservers \"%s\" index=2 %s"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NetworkName, DNS2);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985836" y="2167889"/>
            <a:ext cx="10858500" cy="5002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!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PingTest())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error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(error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3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"재시도 횟수가 3회 입니다.\n WIFI를 재시작 합니다..\n\n"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system(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interface set interface \"WI-FI\" disabled"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system(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interface set interface \"WI-FI\" enable"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else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(error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6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"재시도 횟수가 6회 이상입니다.\n프로그램을 초기화합니다..\n\n"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resetSetting();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false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else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{printf_s(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"인터넷 연결에 실패하였습니다.\n다시 시도합니다...\n\n"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!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StaticIPSetting()) {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false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219200" y="2312670"/>
            <a:ext cx="10803466" cy="4171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DHCPIPSetting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interface ip set address \"%s\" dhcp"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>
              <a:solidFill>
                <a:srgbClr val="010101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interface ip set dns \"%s\" dhcp"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>
              <a:solidFill>
                <a:srgbClr val="010101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"ipconfig /renew \"%s\""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NetworkName);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53005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793297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699446"/>
            <a:ext cx="4857751" cy="8797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728787" y="2027736"/>
            <a:ext cx="9525000" cy="587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 err="1">
                <a:latin typeface="KoPubWorld돋움체_Pro Medium"/>
                <a:ea typeface="KoPubWorld돋움체_Pro Medium"/>
                <a:cs typeface="KoPubWorld돋움체_Pro Medium"/>
              </a:rPr>
              <a:t>wificonnect</a:t>
            </a: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sprintf_s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cmd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cmd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netsh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wlan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show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networks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|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find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\"%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s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\""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SearchSSID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fp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_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popen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cmd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r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 dirty="0">
              <a:solidFill>
                <a:srgbClr val="FF3399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while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fgets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buff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BUFF_SIZE,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fp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099CC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buff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 : 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strncpy_s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3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strlen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printf_s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 │ %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: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Wifi연결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: %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s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1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&amp;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printf_s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 │\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strcpy_s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(SSID[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],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10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3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break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 dirty="0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 dirty="0">
                <a:latin typeface="Arial"/>
              </a:rPr>
            </a:br>
            <a:endParaRPr lang="ko-KR" altLang="ko-KR" sz="4400" dirty="0">
              <a:latin typeface="Arial"/>
            </a:endParaRPr>
          </a:p>
          <a:p>
            <a:pPr>
              <a:defRPr/>
            </a:pPr>
            <a:endParaRPr lang="en-US" altLang="en-US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733549" y="2063115"/>
            <a:ext cx="11439525" cy="500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FF3399"/>
                </a:solidFill>
                <a:latin typeface="Consolas"/>
              </a:rPr>
              <a:t>while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true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j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header();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for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0099CC"/>
                </a:solidFill>
                <a:latin typeface="Consolas"/>
              </a:rPr>
              <a:t>int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i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 i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&lt;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6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 i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!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WiFiName[i]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0086B3"/>
                </a:solidFill>
                <a:latin typeface="Consolas"/>
              </a:rPr>
              <a:t>NULL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 │ %d : Wifi연결 : %s\n"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j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1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WiFiName[i]);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 │\n"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strcpy_s(SSID[j], </a:t>
            </a:r>
            <a:r>
              <a:rPr lang="ko-KR" altLang="ko-KR">
                <a:solidFill>
                  <a:srgbClr val="308CE5"/>
                </a:solidFill>
                <a:latin typeface="Consolas"/>
              </a:rPr>
              <a:t>10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WiFiName[i]);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j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생략....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800225" y="2177414"/>
            <a:ext cx="11439526" cy="3897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sprintf_s(cmd,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(cmd),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"netsh wlan connect name=%s"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, SSID[num]);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fp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_popen(cmd, 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"r"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ipname;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ipname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IPSearchname();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(ipname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0086B3"/>
                </a:solidFill>
                <a:latin typeface="Consolas"/>
              </a:rPr>
              <a:t>NULL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"연결 실패!! 수동으로 연결후 프로그램을 다시 시작해 주세요.\n\n"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>
                <a:solidFill>
                  <a:srgbClr val="FF3399"/>
                </a:solidFill>
                <a:latin typeface="Consolas"/>
              </a:rPr>
              <a:t>false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ko-KR">
                <a:solidFill>
                  <a:srgbClr val="010101"/>
                </a:solidFill>
                <a:latin typeface="Consolas"/>
              </a:rPr>
              <a:t>printf_s(</a:t>
            </a:r>
            <a:r>
              <a:rPr lang="ko-KR" altLang="ko-KR">
                <a:solidFill>
                  <a:srgbClr val="993333"/>
                </a:solidFill>
                <a:latin typeface="Consolas"/>
              </a:rPr>
              <a:t>"연결 성공\n\n"</a:t>
            </a:r>
            <a:r>
              <a:rPr lang="ko-KR" altLang="ko-KR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>
                <a:latin typeface="Arial"/>
              </a:rPr>
            </a:br>
            <a:endParaRPr lang="ko-KR" altLang="ko-KR" sz="440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1289957" y="2020252"/>
            <a:ext cx="1023801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 err="1">
                <a:latin typeface="KoPubWorld돋움체_Pro Medium"/>
                <a:ea typeface="KoPubWorld돋움체_Pro Medium"/>
                <a:cs typeface="KoPubWorld돋움체_Pro Medium"/>
              </a:rPr>
              <a:t>PingTest</a:t>
            </a: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>
              <a:defRPr/>
            </a:pPr>
            <a:endParaRPr lang="ko-KR" altLang="en-US" dirty="0">
              <a:latin typeface="KoPubWorld돋움체_Pro Medium"/>
              <a:ea typeface="KoPubWorld돋움체_Pro Medium"/>
              <a:cs typeface="KoPubWorld돋움체_Pro Medium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for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099CC"/>
                </a:solidFill>
                <a:latin typeface="Consolas"/>
              </a:rPr>
              <a:t>int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&lt;=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2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i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system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ping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8.8.8.8 -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1 -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w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5 |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find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\"응답\</a:t>
            </a:r>
            <a:r>
              <a:rPr lang="ko-KR" altLang="en-US" dirty="0">
                <a:solidFill>
                  <a:srgbClr val="993333"/>
                </a:solidFill>
                <a:latin typeface="Consolas"/>
              </a:rPr>
              <a:t>“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|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find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en-US" altLang="ko-KR" dirty="0">
                <a:solidFill>
                  <a:srgbClr val="993333"/>
                </a:solidFill>
                <a:latin typeface="Consolas"/>
              </a:rPr>
              <a:t>									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\</a:t>
            </a:r>
            <a:r>
              <a:rPr lang="ko-KR" altLang="en-US" dirty="0">
                <a:solidFill>
                  <a:srgbClr val="993333"/>
                </a:solidFill>
                <a:latin typeface="Consolas"/>
              </a:rPr>
              <a:t>＂바이트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\""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1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099CC"/>
                </a:solidFill>
                <a:latin typeface="Consolas"/>
              </a:rPr>
              <a:t>			</a:t>
            </a:r>
            <a:r>
              <a:rPr lang="ko-KR" altLang="ko-KR" dirty="0" err="1">
                <a:solidFill>
                  <a:srgbClr val="0099CC"/>
                </a:solidFill>
                <a:latin typeface="Consolas"/>
              </a:rPr>
              <a:t>printf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"요청 시간이 만료되었습니다.\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	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num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}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else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	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true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}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num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&gt;=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2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 {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	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false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	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true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</a:t>
            </a:r>
            <a:endParaRPr lang="ko-KR" altLang="ko-KR" sz="4400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4.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사용 방법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설정파일 사용방법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109661" y="1663062"/>
            <a:ext cx="10534651" cy="5459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[IP]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IP=192.168.1.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				IP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마지막 자리만 남기고 적는다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StaticIP=0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	마지막 자리 아이피 원하는거 있으면 적는다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Subnetmask=255.255.255.0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서브넷 마스크 주소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Gateway=192.168.1.1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게이트 웨이 주소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NetworkName=Wi-Fi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사용할 네트워크 어뎁터 주소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[Search]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SSID=hsoc-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	검색에 사용할 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SSID 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키워드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[DNS]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DNS1=8.8.8.8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	메인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DNS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DNS2=4.4.4.4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				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보조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DNS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[History]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HistoryIP=0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				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최근 성공한 아이피 주소 뒷자리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[SSID]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N1=hsoc-21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				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SSID</a:t>
            </a:r>
            <a:r>
              <a:rPr lang="ko-KR" altLang="en-US" sz="1600">
                <a:latin typeface="KoPubWorld돋움체_Pro Medium"/>
                <a:ea typeface="KoPubWorld돋움체_Pro Medium"/>
                <a:cs typeface="KoPubWorld돋움체_Pro Medium"/>
              </a:rPr>
              <a:t>검색 안될때 직접 지정해서 연결해줄때 사용하는 </a:t>
            </a:r>
            <a:r>
              <a:rPr lang="en-US" altLang="ko-KR" sz="1600">
                <a:latin typeface="KoPubWorld돋움체_Pro Medium"/>
                <a:ea typeface="KoPubWorld돋움체_Pro Medium"/>
                <a:cs typeface="KoPubWorld돋움체_Pro Medium"/>
              </a:rPr>
              <a:t>SSID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N2=hsoc-22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N3=hsoc-32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N4=hsoc-33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N5=hsoc-42</a:t>
            </a:r>
          </a:p>
          <a:p>
            <a:pPr>
              <a:defRPr/>
            </a:pPr>
            <a:r>
              <a:rPr lang="en-US" altLang="en-US" sz="1600">
                <a:latin typeface="KoPubWorld돋움체_Pro Medium"/>
                <a:ea typeface="KoPubWorld돋움체_Pro Medium"/>
                <a:cs typeface="KoPubWorld돋움체_Pro Medium"/>
              </a:rPr>
              <a:t>N6=hsoc-43</a:t>
            </a:r>
          </a:p>
          <a:p>
            <a:pPr>
              <a:defRPr/>
            </a:pPr>
            <a:endParaRPr lang="en-US" altLang="en-US" sz="1600">
              <a:latin typeface="KoPubWorld돋움체_Pro Medium"/>
              <a:ea typeface="KoPubWorld돋움체_Pro Medium"/>
              <a:cs typeface="KoPubWorld돋움체_Pro Medium"/>
            </a:endParaRPr>
          </a:p>
          <a:p>
            <a:pPr>
              <a:defRPr/>
            </a:pPr>
            <a:endParaRPr lang="en-US" altLang="en-US" sz="160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1250950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목차</a:t>
            </a:r>
          </a:p>
          <a:p>
            <a:pPr lvl="0">
              <a:defRPr/>
            </a:pPr>
            <a:r>
              <a:rPr lang="en-US" altLang="ko-KR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INDEX</a:t>
            </a:r>
            <a:endParaRPr lang="ko-KR" altLang="en-US" sz="2000">
              <a:ln w="9525">
                <a:solidFill>
                  <a:schemeClr val="tx1">
                    <a:alpha val="50000"/>
                  </a:schemeClr>
                </a:solidFill>
              </a:ln>
              <a:latin typeface="-윤고딕330"/>
              <a:ea typeface="-윤고딕33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69333" y="2967037"/>
            <a:ext cx="11853334" cy="9239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2030943" y="3167389"/>
            <a:ext cx="8130114" cy="523220"/>
            <a:chOff x="638175" y="3167389"/>
            <a:chExt cx="8130114" cy="523220"/>
          </a:xfrm>
        </p:grpSpPr>
        <p:sp>
          <p:nvSpPr>
            <p:cNvPr id="7" name="TextBox 6"/>
            <p:cNvSpPr txBox="1"/>
            <p:nvPr/>
          </p:nvSpPr>
          <p:spPr>
            <a:xfrm>
              <a:off x="638175" y="3167389"/>
              <a:ext cx="12509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1 </a:t>
              </a:r>
              <a:r>
                <a:rPr lang="ko-KR" altLang="en-US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단계</a:t>
              </a:r>
            </a:p>
            <a:p>
              <a:pPr algn="ctr">
                <a:defRPr/>
              </a:pPr>
              <a:r>
                <a:rPr lang="ko-KR" altLang="en-US" sz="16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/>
                  <a:ea typeface="-윤고딕330"/>
                </a:rPr>
                <a:t>제작 동기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357966" y="3167389"/>
              <a:ext cx="12509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2 </a:t>
              </a:r>
              <a:r>
                <a:rPr lang="ko-KR" altLang="en-US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단계</a:t>
              </a:r>
            </a:p>
            <a:p>
              <a:pPr algn="ctr">
                <a:defRPr/>
              </a:pPr>
              <a:r>
                <a:rPr lang="ko-KR" altLang="en-US" sz="16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/>
                  <a:ea typeface="-윤고딕330"/>
                </a:rPr>
                <a:t>개발 일지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077757" y="3167389"/>
              <a:ext cx="12509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3 </a:t>
              </a:r>
              <a:r>
                <a:rPr lang="ko-KR" altLang="en-US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단계</a:t>
              </a:r>
            </a:p>
            <a:p>
              <a:pPr algn="ctr">
                <a:defRPr/>
              </a:pPr>
              <a:r>
                <a:rPr lang="ko-KR" altLang="en-US" sz="16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/>
                  <a:ea typeface="-윤고딕330"/>
                </a:rPr>
                <a:t>코드 설명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97548" y="3167389"/>
              <a:ext cx="1250950" cy="5168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4 </a:t>
              </a:r>
              <a:r>
                <a:rPr lang="ko-KR" altLang="en-US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단계</a:t>
              </a:r>
            </a:p>
            <a:p>
              <a:pPr algn="ctr">
                <a:defRPr/>
              </a:pPr>
              <a:r>
                <a:rPr lang="ko-KR" altLang="en-US" sz="16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/>
                  <a:ea typeface="-윤고딕330"/>
                </a:rPr>
                <a:t>사용 방법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517339" y="3167389"/>
              <a:ext cx="12509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5 </a:t>
              </a:r>
              <a:r>
                <a:rPr lang="ko-KR" altLang="en-US" sz="12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10"/>
                  <a:ea typeface="-윤고딕310"/>
                </a:rPr>
                <a:t>단계</a:t>
              </a:r>
            </a:p>
            <a:p>
              <a:pPr algn="ctr">
                <a:defRPr/>
              </a:pPr>
              <a:r>
                <a:rPr lang="ko-KR" altLang="en-US" sz="1600">
                  <a:ln w="9525"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-윤고딕330"/>
                  <a:ea typeface="-윤고딕330"/>
                </a:rPr>
                <a:t>느낀점</a:t>
              </a: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914263" y="4200525"/>
            <a:ext cx="1367630" cy="466567"/>
            <a:chOff x="1832770" y="4324350"/>
            <a:chExt cx="1647295" cy="561975"/>
          </a:xfrm>
        </p:grpSpPr>
        <p:sp>
          <p:nvSpPr>
            <p:cNvPr id="14" name="양쪽 대괄호 13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>
                <a:gd name="adj" fmla="val 16667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2060072" y="4366654"/>
              <a:ext cx="1179557" cy="483148"/>
              <a:chOff x="2060072" y="4314795"/>
              <a:chExt cx="1179557" cy="483148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2219993" y="4314795"/>
                <a:ext cx="870505" cy="2965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제작 동기</a:t>
                </a:r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2060071" y="4515136"/>
                <a:ext cx="1179557" cy="2828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V1.0</a:t>
                </a: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의 문제점</a:t>
                </a:r>
                <a:endParaRPr lang="ko-KR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endParaRPr>
              </a:p>
            </p:txBody>
          </p:sp>
        </p:grpSp>
      </p:grpSp>
      <p:grpSp>
        <p:nvGrpSpPr>
          <p:cNvPr id="20" name="그룹 19"/>
          <p:cNvGrpSpPr/>
          <p:nvPr/>
        </p:nvGrpSpPr>
        <p:grpSpPr>
          <a:xfrm>
            <a:off x="3692394" y="4200525"/>
            <a:ext cx="1367630" cy="466567"/>
            <a:chOff x="1832770" y="4324350"/>
            <a:chExt cx="1647295" cy="561975"/>
          </a:xfrm>
        </p:grpSpPr>
        <p:sp>
          <p:nvSpPr>
            <p:cNvPr id="21" name="양쪽 대괄호 20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>
                <a:gd name="adj" fmla="val 16667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2113635" y="4366658"/>
              <a:ext cx="1175568" cy="483143"/>
              <a:chOff x="2113634" y="4314777"/>
              <a:chExt cx="1175568" cy="483143"/>
            </a:xfrm>
          </p:grpSpPr>
          <p:sp>
            <p:nvSpPr>
              <p:cNvPr id="23" name="직사각형 22"/>
              <p:cNvSpPr/>
              <p:nvPr/>
            </p:nvSpPr>
            <p:spPr>
              <a:xfrm>
                <a:off x="2113633" y="4314775"/>
                <a:ext cx="1175569" cy="2881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V2.0 </a:t>
                </a: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개발일지</a:t>
                </a:r>
                <a:endParaRPr lang="ko-KR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2113639" y="4515129"/>
                <a:ext cx="1175563" cy="2827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V2.5 </a:t>
                </a: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개발일지</a:t>
                </a:r>
                <a:endParaRPr lang="ko-KR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endParaRPr>
              </a:p>
            </p:txBody>
          </p:sp>
        </p:grpSp>
      </p:grpSp>
      <p:grpSp>
        <p:nvGrpSpPr>
          <p:cNvPr id="25" name="그룹 24"/>
          <p:cNvGrpSpPr/>
          <p:nvPr/>
        </p:nvGrpSpPr>
        <p:grpSpPr>
          <a:xfrm>
            <a:off x="5412185" y="4200525"/>
            <a:ext cx="1367629" cy="466567"/>
            <a:chOff x="1832770" y="4324350"/>
            <a:chExt cx="1647295" cy="561975"/>
          </a:xfrm>
        </p:grpSpPr>
        <p:sp>
          <p:nvSpPr>
            <p:cNvPr id="26" name="양쪽 대괄호 25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>
                <a:gd name="adj" fmla="val 16667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1888173" y="4357095"/>
              <a:ext cx="1555274" cy="492707"/>
              <a:chOff x="1888172" y="4305215"/>
              <a:chExt cx="1555274" cy="492707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1888169" y="4305214"/>
                <a:ext cx="1555278" cy="2881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각 사용자 함수 역할</a:t>
                </a:r>
                <a:endParaRPr lang="ko-KR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endParaRPr>
              </a:p>
            </p:txBody>
          </p:sp>
          <p:sp>
            <p:nvSpPr>
              <p:cNvPr id="29" name="직사각형 28"/>
              <p:cNvSpPr/>
              <p:nvPr/>
            </p:nvSpPr>
            <p:spPr>
              <a:xfrm>
                <a:off x="2067695" y="4515129"/>
                <a:ext cx="1215135" cy="2827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1000">
                    <a:ln w="9525"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10"/>
                    <a:ea typeface="-윤고딕310"/>
                  </a:rPr>
                  <a:t>핵심 코드 설명</a:t>
                </a:r>
                <a:endParaRPr lang="ko-KR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endParaRPr>
              </a:p>
            </p:txBody>
          </p:sp>
        </p:grpSp>
      </p:grpSp>
      <p:grpSp>
        <p:nvGrpSpPr>
          <p:cNvPr id="30" name="그룹 29"/>
          <p:cNvGrpSpPr/>
          <p:nvPr/>
        </p:nvGrpSpPr>
        <p:grpSpPr>
          <a:xfrm>
            <a:off x="7131976" y="4200526"/>
            <a:ext cx="1367630" cy="466567"/>
            <a:chOff x="1832770" y="4324350"/>
            <a:chExt cx="1647295" cy="561975"/>
          </a:xfrm>
        </p:grpSpPr>
        <p:sp>
          <p:nvSpPr>
            <p:cNvPr id="31" name="양쪽 대괄호 30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>
                <a:gd name="adj" fmla="val 16667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1871844" y="4366656"/>
              <a:ext cx="1569150" cy="2965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000">
                  <a:ln w="9525"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rPr>
                <a:t>와이파이 연결 방법</a:t>
              </a:r>
              <a:endParaRPr lang="ko-KR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8851767" y="4200525"/>
            <a:ext cx="1367630" cy="466567"/>
            <a:chOff x="1832770" y="4324350"/>
            <a:chExt cx="1647295" cy="561975"/>
          </a:xfrm>
        </p:grpSpPr>
        <p:sp>
          <p:nvSpPr>
            <p:cNvPr id="36" name="양쪽 대괄호 35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>
                <a:gd name="adj" fmla="val 16667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2341848" y="4431354"/>
              <a:ext cx="676880" cy="2922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000">
                  <a:ln w="9525"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10"/>
                  <a:ea typeface="-윤고딕310"/>
                </a:rPr>
                <a:t>느낀점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453210" y="4424710"/>
            <a:ext cx="725162" cy="2423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0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코드 시연</a:t>
            </a:r>
            <a:endParaRPr lang="ko-KR" altLang="en-US" sz="1000">
              <a:solidFill>
                <a:schemeClr val="tx1">
                  <a:lumMod val="75000"/>
                  <a:lumOff val="25000"/>
                </a:schemeClr>
              </a:solidFill>
              <a:latin typeface="-윤고딕310"/>
              <a:ea typeface="-윤고딕31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4.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사용 방법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코드시연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5.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느낀점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느낀점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64725" y="2311462"/>
            <a:ext cx="10656741" cy="2973008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일상생활에 불편함을 해결하고자 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4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월달부터 시작했던 프로젝트가 조금씩 수정을 거치면서 나아가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V2.5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를 끝으로 길고 긴 프로젝트가 끝나서 너무 행복하고 뿌듯하였다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그리고 지금까지 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V1.0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부터 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V2.5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까지 만들며 많은 시행착오를 거치면서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C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언어에 대한 이해도가 증가하였고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 사고력도 많이 좋아진것 같다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앞으로도 이와 같은 프로젝트가 있으면 지금 만든 코드보다 더 뛰어나고 좋은 코드를 만들수 있을것 같다</a:t>
            </a:r>
            <a:r>
              <a:rPr lang="en-US" altLang="ko-KR">
                <a:solidFill>
                  <a:schemeClr val="tx1"/>
                </a:solidFill>
                <a:latin typeface="KoPubWorld바탕체_Pro Medium"/>
                <a:ea typeface="KoPubWorld바탕체_Pro Medium"/>
              </a:rPr>
              <a:t>.</a:t>
            </a:r>
          </a:p>
          <a:p>
            <a:pPr>
              <a:lnSpc>
                <a:spcPct val="150000"/>
              </a:lnSpc>
              <a:defRPr/>
            </a:pPr>
            <a:endParaRPr lang="ko-KR" altLang="en-US">
              <a:solidFill>
                <a:schemeClr val="tx1"/>
              </a:solidFill>
              <a:latin typeface="KoPubWorld바탕체_Pro Medium"/>
              <a:ea typeface="KoPubWorld바탕체_Pro Medium"/>
            </a:endParaRPr>
          </a:p>
          <a:p>
            <a:pPr>
              <a:lnSpc>
                <a:spcPct val="150000"/>
              </a:lnSpc>
              <a:defRPr/>
            </a:pPr>
            <a:endParaRPr lang="ko-KR" altLang="en-US">
              <a:solidFill>
                <a:schemeClr val="tx1"/>
              </a:solidFill>
              <a:latin typeface="KoPubWorld바탕체_Pro Medium"/>
              <a:ea typeface="KoPubWorld바탕체_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62320" y="4606204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200">
                <a:ln w="9525"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/>
                <a:ea typeface="-윤고딕310"/>
              </a:rPr>
              <a:t>감사합니다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-윤고딕310"/>
              <a:ea typeface="-윤고딕310"/>
            </a:endParaRPr>
          </a:p>
        </p:txBody>
      </p:sp>
      <p:sp>
        <p:nvSpPr>
          <p:cNvPr id="9" name="TextBox 5"/>
          <p:cNvSpPr txBox="1"/>
          <p:nvPr/>
        </p:nvSpPr>
        <p:spPr>
          <a:xfrm>
            <a:off x="3009900" y="3044279"/>
            <a:ext cx="6172200" cy="754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한세 사이버 보안고등학교</a:t>
            </a:r>
          </a:p>
          <a:p>
            <a:pPr algn="ctr">
              <a:defRPr/>
            </a:pPr>
            <a:r>
              <a:rPr lang="en-US" altLang="ko-KR" sz="26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IP Setting Program V2.５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1.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제작 동기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제작 동기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69595" y="2924293"/>
            <a:ext cx="9321783" cy="2677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와이파이 </a:t>
            </a:r>
            <a:r>
              <a:rPr lang="ko-KR" altLang="en-US" sz="2400" dirty="0" err="1">
                <a:latin typeface="KoPubWorld바탕체_Pro Light"/>
                <a:ea typeface="KoPubWorld바탕체_Pro Light"/>
                <a:cs typeface="KoPubWorld바탕체_Pro Light"/>
              </a:rPr>
              <a:t>접속자</a:t>
            </a: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 수가 몰리면 자동으로 아이피를 </a:t>
            </a:r>
            <a:r>
              <a:rPr lang="ko-KR" altLang="en-US" sz="2400" dirty="0" err="1">
                <a:latin typeface="KoPubWorld바탕체_Pro Light"/>
                <a:ea typeface="KoPubWorld바탕체_Pro Light"/>
                <a:cs typeface="KoPubWorld바탕체_Pro Light"/>
              </a:rPr>
              <a:t>못잡는</a:t>
            </a: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 현상이 생긴다</a:t>
            </a:r>
          </a:p>
          <a:p>
            <a:pPr lvl="0">
              <a:defRPr/>
            </a:pPr>
            <a:endParaRPr lang="en-US" altLang="ko-KR" sz="2400" dirty="0">
              <a:latin typeface="KoPubWorld바탕체_Pro Light"/>
              <a:ea typeface="KoPubWorld바탕체_Pro Light"/>
              <a:cs typeface="KoPubWorld바탕체_Pro Light"/>
            </a:endParaRPr>
          </a:p>
          <a:p>
            <a:pPr lvl="0">
              <a:defRPr/>
            </a:pPr>
            <a:endParaRPr lang="en-US" altLang="ko-KR" sz="2400" dirty="0">
              <a:latin typeface="KoPubWorld바탕체_Pro Light"/>
              <a:ea typeface="KoPubWorld바탕체_Pro Light"/>
              <a:cs typeface="KoPubWorld바탕체_Pro Light"/>
            </a:endParaRPr>
          </a:p>
          <a:p>
            <a:pPr lvl="0">
              <a:defRPr/>
            </a:pP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와이파이를 연결할 때 마다 수동으로 인터넷을 </a:t>
            </a:r>
            <a:r>
              <a:rPr lang="ko-KR" altLang="en-US" sz="2400" dirty="0" err="1">
                <a:latin typeface="KoPubWorld바탕체_Pro Light"/>
                <a:ea typeface="KoPubWorld바탕체_Pro Light"/>
                <a:cs typeface="KoPubWorld바탕체_Pro Light"/>
              </a:rPr>
              <a:t>연결해야한다</a:t>
            </a:r>
            <a:r>
              <a:rPr lang="en-US" altLang="ko-KR" sz="2400" dirty="0">
                <a:latin typeface="KoPubWorld바탕체_Pro Light"/>
                <a:ea typeface="KoPubWorld바탕체_Pro Light"/>
                <a:cs typeface="KoPubWorld바탕체_Pro Light"/>
              </a:rPr>
              <a:t>.</a:t>
            </a:r>
          </a:p>
          <a:p>
            <a:pPr lvl="0">
              <a:defRPr/>
            </a:pPr>
            <a:endParaRPr lang="en-US" altLang="ko-KR" sz="2400" dirty="0">
              <a:latin typeface="KoPubWorld바탕체_Pro Light"/>
              <a:ea typeface="KoPubWorld바탕체_Pro Light"/>
              <a:cs typeface="KoPubWorld바탕체_Pro Light"/>
            </a:endParaRPr>
          </a:p>
          <a:p>
            <a:pPr lvl="0">
              <a:defRPr/>
            </a:pPr>
            <a:endParaRPr lang="en-US" altLang="ko-KR" sz="2400" dirty="0">
              <a:latin typeface="KoPubWorld바탕체_Pro Light"/>
              <a:ea typeface="KoPubWorld바탕체_Pro Light"/>
              <a:cs typeface="KoPubWorld바탕체_Pro Light"/>
            </a:endParaRPr>
          </a:p>
          <a:p>
            <a:pPr lvl="0">
              <a:defRPr/>
            </a:pP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와이파이를 자동으로 </a:t>
            </a:r>
            <a:r>
              <a:rPr lang="ko-KR" altLang="en-US" sz="2400" dirty="0" err="1">
                <a:latin typeface="KoPubWorld바탕체_Pro Light"/>
                <a:ea typeface="KoPubWorld바탕체_Pro Light"/>
                <a:cs typeface="KoPubWorld바탕체_Pro Light"/>
              </a:rPr>
              <a:t>잡을수</a:t>
            </a:r>
            <a:r>
              <a:rPr lang="ko-KR" altLang="en-US" sz="2400" dirty="0">
                <a:latin typeface="KoPubWorld바탕체_Pro Light"/>
                <a:ea typeface="KoPubWorld바탕체_Pro Light"/>
                <a:cs typeface="KoPubWorld바탕체_Pro Light"/>
              </a:rPr>
              <a:t> 있는 프로그램을 만들면 어떨까</a:t>
            </a:r>
            <a:r>
              <a:rPr lang="en-US" altLang="ko-KR" sz="2400" dirty="0">
                <a:latin typeface="KoPubWorld바탕체_Pro Light"/>
                <a:ea typeface="KoPubWorld바탕체_Pro Light"/>
                <a:cs typeface="KoPubWorld바탕체_Pro Light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1.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제작 동기</a:t>
            </a:r>
          </a:p>
          <a:p>
            <a:pPr lvl="0">
              <a:defRPr/>
            </a:pPr>
            <a:r>
              <a:rPr lang="en-US" altLang="ko-KR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V1.0</a:t>
            </a: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의 문제점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72343" y="1817964"/>
            <a:ext cx="7692390" cy="4352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Windows </a:t>
            </a: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디펜더가 악성코드로 감지한다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인터넷에 연결 되어 있을때도 실행이 가능하였다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와이파이 연결이 안될때도 실행이 가능하였다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와이파이 정보가 바뀌면 사용이 불가능하다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배치파일을 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exe</a:t>
            </a: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로 변환시킨 프로그램으로 보안이 취약하다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보조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DNS</a:t>
            </a: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설정이 안된다</a:t>
            </a:r>
            <a:r>
              <a:rPr lang="en-US" altLang="ko-KR" sz="2000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  <a:defRPr/>
            </a:pPr>
            <a:r>
              <a:rPr lang="ko-KR" altLang="en-US" sz="2000">
                <a:latin typeface="KoPubWorld돋움체_Pro Medium"/>
                <a:ea typeface="KoPubWorld돋움체_Pro Medium"/>
                <a:cs typeface="KoPubWorld돋움체_Pro Medium"/>
              </a:rPr>
              <a:t>연결 설정 변경한 것이 프로그램 재시작 하면 초기화 된다</a:t>
            </a:r>
            <a:endParaRPr lang="en-US" altLang="ko-KR" sz="200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2.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개발 일지</a:t>
            </a:r>
          </a:p>
          <a:p>
            <a:pPr lvl="0">
              <a:defRPr/>
            </a:pPr>
            <a:r>
              <a:rPr lang="en-US" altLang="ko-KR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V2.0</a:t>
            </a: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 개발 일지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890587" y="2124073"/>
            <a:ext cx="11164253" cy="4198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1.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BAT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파일인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1.0V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파일을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2.0V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으로 업그래이드 하면서 코드를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C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언어로 수정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확장성이 용이하게 설정 파일을 만들어 사용자가 직접 수정 가능하게 만듬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3.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아이피 설정하기전 인터넷 연결이 되어 있을 시에는 설정 불가능 하게 만듬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4.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와이파이 연결이 안되있을때 와이파이 연결하여 연결할수 있게 만듬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9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월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9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일 제작 완료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  <a:p>
            <a:pPr>
              <a:defRPr/>
            </a:pPr>
            <a:endParaRPr lang="en-US" altLang="ko-KR">
              <a:latin typeface="KoPubWorld돋움체_Pro Medium"/>
              <a:ea typeface="KoPubWorld돋움체_Pro Medium"/>
              <a:cs typeface="KoPubWorld돋움체_Pro Medium"/>
            </a:endParaRP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V2.0 알려진 버그 :</a:t>
            </a: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	인터넷 연결이 5번 실패시 프로그램 종료 안된다.</a:t>
            </a:r>
          </a:p>
          <a:p>
            <a:pPr>
              <a:defRPr/>
            </a:pPr>
            <a:endParaRPr lang="ko-KR" altLang="ko-KR">
              <a:latin typeface="KoPubWorld돋움체_Pro Medium"/>
              <a:ea typeface="KoPubWorld돋움체_Pro Medium"/>
              <a:cs typeface="KoPubWorld돋움체_Pro Medium"/>
            </a:endParaRP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수정할 사항:</a:t>
            </a: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1.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인터넷 연결 3번 실패시 와이파이 재부팅 후 설정</a:t>
            </a:r>
          </a:p>
          <a:p>
            <a:pPr>
              <a:defRPr/>
            </a:pP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</a:t>
            </a: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이때 와이파이 연결이 안되어 있다고 하면 재부팅 전 네트워크 연결</a:t>
            </a: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설정파일 가이드 라인을 제작.</a:t>
            </a: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3.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ping테스트를 한번 이상이라도 성공할 시 성공이라고 리턴 시키게 변경한다.</a:t>
            </a:r>
          </a:p>
          <a:p>
            <a:pPr>
              <a:defRPr/>
            </a:pP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4.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ko-KR" altLang="ko-KR">
                <a:latin typeface="KoPubWorld돋움체_Pro Medium"/>
                <a:ea typeface="KoPubWorld돋움체_Pro Medium"/>
                <a:cs typeface="KoPubWorld돋움체_Pro Medium"/>
              </a:rPr>
              <a:t>ping 테스트 sleep 제거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2.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개발 일지</a:t>
            </a:r>
          </a:p>
          <a:p>
            <a:pPr lvl="0">
              <a:defRPr/>
            </a:pPr>
            <a:r>
              <a:rPr lang="en-US" altLang="ko-KR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V2.5</a:t>
            </a: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 개발 일지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890587" y="2124073"/>
            <a:ext cx="11164253" cy="3797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1.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2.0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수정할 사항 내용 전부 수정 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2.0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오류 수정 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3.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동적 메모리를 활용하여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WIFI 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연결할 때 미리 지정된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SSID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선택할 수 있게 제작완료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4.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과거 아이피 성공했던 내역 기억해 둔후 다음 설정할때 그 아이피 먼저 연결 시도 할수있게 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5. Discord 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변경된 계정으로 수정 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6.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설정중일때 띄우는 메세지 변경 완료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7.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대기시간 조정 완료</a:t>
            </a:r>
          </a:p>
          <a:p>
            <a:pPr>
              <a:lnSpc>
                <a:spcPct val="150000"/>
              </a:lnSpc>
              <a:defRPr/>
            </a:pPr>
            <a:endParaRPr lang="en-US" altLang="ko-KR">
              <a:latin typeface="KoPubWorld돋움체_Pro Medium"/>
              <a:ea typeface="KoPubWorld돋움체_Pro Medium"/>
              <a:cs typeface="KoPubWorld돋움체_Pro Medium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11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월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20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일 제작 완료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순서도</a:t>
            </a:r>
          </a:p>
        </p:txBody>
      </p:sp>
      <p:sp>
        <p:nvSpPr>
          <p:cNvPr id="136" name="순서도: 수행의 시작/종료 135"/>
          <p:cNvSpPr/>
          <p:nvPr/>
        </p:nvSpPr>
        <p:spPr>
          <a:xfrm>
            <a:off x="2043632" y="1781854"/>
            <a:ext cx="986517" cy="278946"/>
          </a:xfrm>
          <a:prstGeom prst="flowChartTerminator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시작</a:t>
            </a:r>
          </a:p>
        </p:txBody>
      </p:sp>
      <p:sp>
        <p:nvSpPr>
          <p:cNvPr id="137" name="순서도: 처리 136"/>
          <p:cNvSpPr/>
          <p:nvPr/>
        </p:nvSpPr>
        <p:spPr>
          <a:xfrm>
            <a:off x="2031538" y="2997425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WIFI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 </a:t>
            </a: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ON</a:t>
            </a:r>
          </a:p>
        </p:txBody>
      </p:sp>
      <p:sp>
        <p:nvSpPr>
          <p:cNvPr id="138" name="순서도: 처리 137"/>
          <p:cNvSpPr/>
          <p:nvPr/>
        </p:nvSpPr>
        <p:spPr>
          <a:xfrm>
            <a:off x="1988902" y="2403247"/>
            <a:ext cx="1115785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 불러오기</a:t>
            </a:r>
          </a:p>
        </p:txBody>
      </p:sp>
      <p:grpSp>
        <p:nvGrpSpPr>
          <p:cNvPr id="140" name="그룹 139"/>
          <p:cNvGrpSpPr/>
          <p:nvPr/>
        </p:nvGrpSpPr>
        <p:grpSpPr>
          <a:xfrm>
            <a:off x="3391191" y="3545113"/>
            <a:ext cx="1149803" cy="374196"/>
            <a:chOff x="3438524" y="3054803"/>
            <a:chExt cx="1149803" cy="374196"/>
          </a:xfrm>
        </p:grpSpPr>
        <p:sp>
          <p:nvSpPr>
            <p:cNvPr id="135" name="순서도: 판단 134"/>
            <p:cNvSpPr/>
            <p:nvPr/>
          </p:nvSpPr>
          <p:spPr>
            <a:xfrm>
              <a:off x="3438524" y="3054803"/>
              <a:ext cx="1149803" cy="374196"/>
            </a:xfrm>
            <a:prstGeom prst="flowChartDecision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3797027" y="3114673"/>
              <a:ext cx="459106" cy="2715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선택</a:t>
              </a:r>
            </a:p>
          </p:txBody>
        </p:sp>
      </p:grpSp>
      <p:grpSp>
        <p:nvGrpSpPr>
          <p:cNvPr id="144" name="그룹 143"/>
          <p:cNvGrpSpPr/>
          <p:nvPr/>
        </p:nvGrpSpPr>
        <p:grpSpPr>
          <a:xfrm>
            <a:off x="1958965" y="3593872"/>
            <a:ext cx="1122589" cy="286568"/>
            <a:chOff x="394607" y="2966356"/>
            <a:chExt cx="1122589" cy="286568"/>
          </a:xfrm>
        </p:grpSpPr>
        <p:sp>
          <p:nvSpPr>
            <p:cNvPr id="141" name="순서도: 데이터 140"/>
            <p:cNvSpPr/>
            <p:nvPr/>
          </p:nvSpPr>
          <p:spPr>
            <a:xfrm>
              <a:off x="394607" y="2966356"/>
              <a:ext cx="1122589" cy="278946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603885" y="2981326"/>
              <a:ext cx="763905" cy="2715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메인 출력</a:t>
              </a:r>
            </a:p>
          </p:txBody>
        </p:sp>
      </p:grpSp>
      <p:grpSp>
        <p:nvGrpSpPr>
          <p:cNvPr id="145" name="그룹 144"/>
          <p:cNvGrpSpPr/>
          <p:nvPr/>
        </p:nvGrpSpPr>
        <p:grpSpPr>
          <a:xfrm>
            <a:off x="1830907" y="4518102"/>
            <a:ext cx="1122589" cy="286568"/>
            <a:chOff x="394607" y="2966356"/>
            <a:chExt cx="1122589" cy="286568"/>
          </a:xfrm>
        </p:grpSpPr>
        <p:sp>
          <p:nvSpPr>
            <p:cNvPr id="146" name="순서도: 데이터 145"/>
            <p:cNvSpPr/>
            <p:nvPr/>
          </p:nvSpPr>
          <p:spPr>
            <a:xfrm>
              <a:off x="394607" y="2966356"/>
              <a:ext cx="1122589" cy="278946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02524" y="2981326"/>
              <a:ext cx="763905" cy="2715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설정 출력</a:t>
              </a:r>
            </a:p>
          </p:txBody>
        </p:sp>
      </p:grpSp>
      <p:sp>
        <p:nvSpPr>
          <p:cNvPr id="148" name="순서도: 수행의 시작/종료 147"/>
          <p:cNvSpPr/>
          <p:nvPr/>
        </p:nvSpPr>
        <p:spPr>
          <a:xfrm>
            <a:off x="1920109" y="5079018"/>
            <a:ext cx="986517" cy="278946"/>
          </a:xfrm>
          <a:prstGeom prst="flowChartTerminator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종료</a:t>
            </a:r>
          </a:p>
        </p:txBody>
      </p:sp>
      <p:sp>
        <p:nvSpPr>
          <p:cNvPr id="155" name="순서도: 처리 154"/>
          <p:cNvSpPr/>
          <p:nvPr/>
        </p:nvSpPr>
        <p:spPr>
          <a:xfrm>
            <a:off x="3456960" y="4549094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IP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grpSp>
        <p:nvGrpSpPr>
          <p:cNvPr id="156" name="그룹 155"/>
          <p:cNvGrpSpPr/>
          <p:nvPr/>
        </p:nvGrpSpPr>
        <p:grpSpPr>
          <a:xfrm>
            <a:off x="6307579" y="5925460"/>
            <a:ext cx="1122589" cy="467541"/>
            <a:chOff x="394607" y="2966357"/>
            <a:chExt cx="1122589" cy="467541"/>
          </a:xfrm>
        </p:grpSpPr>
        <p:sp>
          <p:nvSpPr>
            <p:cNvPr id="157" name="순서도: 데이터 156"/>
            <p:cNvSpPr/>
            <p:nvPr/>
          </p:nvSpPr>
          <p:spPr>
            <a:xfrm>
              <a:off x="394607" y="2966357"/>
              <a:ext cx="1122589" cy="448279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603883" y="2981326"/>
              <a:ext cx="763907" cy="4525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연결상태 출력</a:t>
              </a:r>
            </a:p>
          </p:txBody>
        </p:sp>
      </p:grpSp>
      <p:sp>
        <p:nvSpPr>
          <p:cNvPr id="159" name="순서도: 수행의 시작/종료 158"/>
          <p:cNvSpPr/>
          <p:nvPr/>
        </p:nvSpPr>
        <p:spPr>
          <a:xfrm>
            <a:off x="9923569" y="6016267"/>
            <a:ext cx="986517" cy="278946"/>
          </a:xfrm>
          <a:prstGeom prst="flowChartTerminator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종료</a:t>
            </a:r>
          </a:p>
        </p:txBody>
      </p:sp>
      <p:sp>
        <p:nvSpPr>
          <p:cNvPr id="161" name="순서도: 처리 160"/>
          <p:cNvSpPr/>
          <p:nvPr/>
        </p:nvSpPr>
        <p:spPr>
          <a:xfrm>
            <a:off x="7782504" y="1920904"/>
            <a:ext cx="1264708" cy="263258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WiFi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검색</a:t>
            </a:r>
          </a:p>
        </p:txBody>
      </p:sp>
      <p:sp>
        <p:nvSpPr>
          <p:cNvPr id="162" name="순서도: 처리 161"/>
          <p:cNvSpPr/>
          <p:nvPr/>
        </p:nvSpPr>
        <p:spPr>
          <a:xfrm>
            <a:off x="3489769" y="5050747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DNS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sp>
        <p:nvSpPr>
          <p:cNvPr id="163" name="순서도: 처리 162"/>
          <p:cNvSpPr/>
          <p:nvPr/>
        </p:nvSpPr>
        <p:spPr>
          <a:xfrm>
            <a:off x="3489768" y="5499477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갱신</a:t>
            </a:r>
          </a:p>
        </p:txBody>
      </p:sp>
      <p:grpSp>
        <p:nvGrpSpPr>
          <p:cNvPr id="181" name="그룹 180"/>
          <p:cNvGrpSpPr/>
          <p:nvPr/>
        </p:nvGrpSpPr>
        <p:grpSpPr>
          <a:xfrm>
            <a:off x="5371364" y="1777548"/>
            <a:ext cx="1428266" cy="480029"/>
            <a:chOff x="3438524" y="3054803"/>
            <a:chExt cx="1163683" cy="374196"/>
          </a:xfrm>
        </p:grpSpPr>
        <p:sp>
          <p:nvSpPr>
            <p:cNvPr id="182" name="순서도: 판단 181"/>
            <p:cNvSpPr/>
            <p:nvPr/>
          </p:nvSpPr>
          <p:spPr>
            <a:xfrm>
              <a:off x="3438524" y="3054803"/>
              <a:ext cx="1149803" cy="374196"/>
            </a:xfrm>
            <a:prstGeom prst="flowChartDecision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3466826" y="3159222"/>
              <a:ext cx="1135380" cy="2248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WIFI</a:t>
              </a: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 연결 확인</a:t>
              </a:r>
            </a:p>
          </p:txBody>
        </p:sp>
      </p:grpSp>
      <p:cxnSp>
        <p:nvCxnSpPr>
          <p:cNvPr id="184" name="직선 화살표 연결선 183"/>
          <p:cNvCxnSpPr>
            <a:stCxn id="136" idx="2"/>
            <a:endCxn id="138" idx="0"/>
          </p:cNvCxnSpPr>
          <p:nvPr/>
        </p:nvCxnSpPr>
        <p:spPr>
          <a:xfrm rot="16200000" flipH="1">
            <a:off x="2370618" y="2227072"/>
            <a:ext cx="342446" cy="9903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/>
          <p:cNvCxnSpPr>
            <a:stCxn id="138" idx="2"/>
            <a:endCxn id="137" idx="0"/>
          </p:cNvCxnSpPr>
          <p:nvPr/>
        </p:nvCxnSpPr>
        <p:spPr>
          <a:xfrm rot="5400000">
            <a:off x="2367974" y="2818606"/>
            <a:ext cx="342445" cy="15194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화살표 연결선 185"/>
          <p:cNvCxnSpPr>
            <a:stCxn id="137" idx="2"/>
            <a:endCxn id="143" idx="0"/>
          </p:cNvCxnSpPr>
          <p:nvPr/>
        </p:nvCxnSpPr>
        <p:spPr>
          <a:xfrm rot="16200000" flipH="1">
            <a:off x="2361055" y="3419702"/>
            <a:ext cx="359683" cy="18595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화살표 연결선 188"/>
          <p:cNvCxnSpPr>
            <a:stCxn id="141" idx="5"/>
            <a:endCxn id="135" idx="1"/>
          </p:cNvCxnSpPr>
          <p:nvPr/>
        </p:nvCxnSpPr>
        <p:spPr>
          <a:xfrm flipV="1">
            <a:off x="2969295" y="3732211"/>
            <a:ext cx="421896" cy="1133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연결선: 꺾임 189"/>
          <p:cNvCxnSpPr>
            <a:stCxn id="135" idx="2"/>
            <a:endCxn id="147" idx="0"/>
          </p:cNvCxnSpPr>
          <p:nvPr/>
        </p:nvCxnSpPr>
        <p:spPr>
          <a:xfrm rot="5400000">
            <a:off x="2886555" y="3453531"/>
            <a:ext cx="613760" cy="1545316"/>
          </a:xfrm>
          <a:prstGeom prst="bentConnector3">
            <a:avLst>
              <a:gd name="adj1" fmla="val 50000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화살표 연결선 190"/>
          <p:cNvCxnSpPr>
            <a:stCxn id="147" idx="2"/>
            <a:endCxn id="148" idx="0"/>
          </p:cNvCxnSpPr>
          <p:nvPr/>
        </p:nvCxnSpPr>
        <p:spPr>
          <a:xfrm rot="5400000">
            <a:off x="2279898" y="4938139"/>
            <a:ext cx="274348" cy="7409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직선 화살표 연결선 191"/>
          <p:cNvCxnSpPr>
            <a:stCxn id="155" idx="2"/>
            <a:endCxn id="162" idx="0"/>
          </p:cNvCxnSpPr>
          <p:nvPr/>
        </p:nvCxnSpPr>
        <p:spPr>
          <a:xfrm rot="16200000" flipH="1">
            <a:off x="3848468" y="4909383"/>
            <a:ext cx="249920" cy="32808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직선 화살표 연결선 192"/>
          <p:cNvCxnSpPr>
            <a:stCxn id="162" idx="2"/>
            <a:endCxn id="163" idx="0"/>
          </p:cNvCxnSpPr>
          <p:nvPr/>
        </p:nvCxnSpPr>
        <p:spPr>
          <a:xfrm rot="5400000">
            <a:off x="3891333" y="5400978"/>
            <a:ext cx="196998" cy="0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화살표 연결선 194"/>
          <p:cNvCxnSpPr>
            <a:stCxn id="158" idx="3"/>
            <a:endCxn id="159" idx="1"/>
          </p:cNvCxnSpPr>
          <p:nvPr/>
        </p:nvCxnSpPr>
        <p:spPr>
          <a:xfrm flipV="1">
            <a:off x="7280762" y="6155739"/>
            <a:ext cx="2642806" cy="10975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연결선: 꺾임 197"/>
          <p:cNvCxnSpPr>
            <a:stCxn id="135" idx="3"/>
            <a:endCxn id="155" idx="3"/>
          </p:cNvCxnSpPr>
          <p:nvPr/>
        </p:nvCxnSpPr>
        <p:spPr>
          <a:xfrm flipH="1">
            <a:off x="4457086" y="3732212"/>
            <a:ext cx="83909" cy="942747"/>
          </a:xfrm>
          <a:prstGeom prst="bentConnector3">
            <a:avLst>
              <a:gd name="adj1" fmla="val -466077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연결선: 꺾임 199"/>
          <p:cNvCxnSpPr>
            <a:stCxn id="135" idx="0"/>
            <a:endCxn id="183" idx="1"/>
          </p:cNvCxnSpPr>
          <p:nvPr/>
        </p:nvCxnSpPr>
        <p:spPr>
          <a:xfrm rot="5400000" flipH="1" flipV="1">
            <a:off x="3941386" y="2080398"/>
            <a:ext cx="1489422" cy="1440008"/>
          </a:xfrm>
          <a:prstGeom prst="bentConnector2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순서도: 처리 201"/>
          <p:cNvSpPr/>
          <p:nvPr/>
        </p:nvSpPr>
        <p:spPr>
          <a:xfrm>
            <a:off x="5574505" y="2630878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IP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sp>
        <p:nvSpPr>
          <p:cNvPr id="203" name="순서도: 처리 202"/>
          <p:cNvSpPr/>
          <p:nvPr/>
        </p:nvSpPr>
        <p:spPr>
          <a:xfrm>
            <a:off x="5584997" y="3117398"/>
            <a:ext cx="1000124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DNS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cxnSp>
        <p:nvCxnSpPr>
          <p:cNvPr id="205" name="직선 화살표 연결선 204"/>
          <p:cNvCxnSpPr>
            <a:stCxn id="182" idx="2"/>
            <a:endCxn id="202" idx="0"/>
          </p:cNvCxnSpPr>
          <p:nvPr/>
        </p:nvCxnSpPr>
        <p:spPr>
          <a:xfrm rot="5400000">
            <a:off x="5889123" y="2443022"/>
            <a:ext cx="373301" cy="2412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/>
          <p:cNvCxnSpPr>
            <a:stCxn id="202" idx="2"/>
            <a:endCxn id="203" idx="0"/>
          </p:cNvCxnSpPr>
          <p:nvPr/>
        </p:nvCxnSpPr>
        <p:spPr>
          <a:xfrm rot="16200000" flipH="1">
            <a:off x="5962419" y="2994758"/>
            <a:ext cx="234788" cy="10491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/>
          <p:cNvCxnSpPr>
            <a:stCxn id="203" idx="2"/>
            <a:endCxn id="214" idx="0"/>
          </p:cNvCxnSpPr>
          <p:nvPr/>
        </p:nvCxnSpPr>
        <p:spPr>
          <a:xfrm rot="16200000" flipH="1">
            <a:off x="5927376" y="3526814"/>
            <a:ext cx="326307" cy="10940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연결선: 꺾임 211"/>
          <p:cNvCxnSpPr>
            <a:stCxn id="163" idx="2"/>
            <a:endCxn id="157" idx="2"/>
          </p:cNvCxnSpPr>
          <p:nvPr/>
        </p:nvCxnSpPr>
        <p:spPr>
          <a:xfrm rot="5400000" flipV="1">
            <a:off x="5005639" y="4735400"/>
            <a:ext cx="398391" cy="2430007"/>
          </a:xfrm>
          <a:prstGeom prst="bentConnector2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연결선: 꺾임 212"/>
          <p:cNvCxnSpPr>
            <a:stCxn id="223" idx="2"/>
            <a:endCxn id="158" idx="0"/>
          </p:cNvCxnSpPr>
          <p:nvPr/>
        </p:nvCxnSpPr>
        <p:spPr>
          <a:xfrm rot="5400000" flipV="1">
            <a:off x="6154717" y="5196338"/>
            <a:ext cx="669451" cy="818732"/>
          </a:xfrm>
          <a:prstGeom prst="bentConnector3">
            <a:avLst>
              <a:gd name="adj1" fmla="val 50000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순서도: 처리 213"/>
          <p:cNvSpPr/>
          <p:nvPr/>
        </p:nvSpPr>
        <p:spPr>
          <a:xfrm>
            <a:off x="5322447" y="3695438"/>
            <a:ext cx="1547105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서브넷 마스크</a:t>
            </a: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sp>
        <p:nvSpPr>
          <p:cNvPr id="215" name="순서도: 처리 214"/>
          <p:cNvSpPr/>
          <p:nvPr/>
        </p:nvSpPr>
        <p:spPr>
          <a:xfrm>
            <a:off x="5314523" y="4262788"/>
            <a:ext cx="1547105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게이트웨이</a:t>
            </a: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설정</a:t>
            </a:r>
          </a:p>
        </p:txBody>
      </p:sp>
      <p:cxnSp>
        <p:nvCxnSpPr>
          <p:cNvPr id="216" name="직선 화살표 연결선 215"/>
          <p:cNvCxnSpPr>
            <a:stCxn id="214" idx="2"/>
            <a:endCxn id="215" idx="0"/>
          </p:cNvCxnSpPr>
          <p:nvPr/>
        </p:nvCxnSpPr>
        <p:spPr>
          <a:xfrm rot="5400000">
            <a:off x="5934228" y="4101017"/>
            <a:ext cx="315617" cy="7924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/>
          <p:cNvCxnSpPr>
            <a:stCxn id="215" idx="2"/>
            <a:endCxn id="223" idx="0"/>
          </p:cNvCxnSpPr>
          <p:nvPr/>
        </p:nvCxnSpPr>
        <p:spPr>
          <a:xfrm rot="5400000">
            <a:off x="5892945" y="4701652"/>
            <a:ext cx="382262" cy="7998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8" name="그룹 217"/>
          <p:cNvGrpSpPr/>
          <p:nvPr/>
        </p:nvGrpSpPr>
        <p:grpSpPr>
          <a:xfrm>
            <a:off x="7532800" y="2625592"/>
            <a:ext cx="1650707" cy="303483"/>
            <a:chOff x="394607" y="2966356"/>
            <a:chExt cx="1122589" cy="329062"/>
          </a:xfrm>
        </p:grpSpPr>
        <p:sp>
          <p:nvSpPr>
            <p:cNvPr id="219" name="순서도: 데이터 218"/>
            <p:cNvSpPr/>
            <p:nvPr/>
          </p:nvSpPr>
          <p:spPr>
            <a:xfrm>
              <a:off x="394607" y="2966356"/>
              <a:ext cx="1122589" cy="278946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603880" y="2981321"/>
              <a:ext cx="763905" cy="3140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WiFi</a:t>
              </a: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 출력</a:t>
              </a:r>
            </a:p>
          </p:txBody>
        </p:sp>
      </p:grpSp>
      <p:cxnSp>
        <p:nvCxnSpPr>
          <p:cNvPr id="221" name="직선 화살표 연결선 220"/>
          <p:cNvCxnSpPr>
            <a:stCxn id="183" idx="3"/>
            <a:endCxn id="161" idx="1"/>
          </p:cNvCxnSpPr>
          <p:nvPr/>
        </p:nvCxnSpPr>
        <p:spPr>
          <a:xfrm flipV="1">
            <a:off x="6799629" y="2052533"/>
            <a:ext cx="982875" cy="3158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그룹 221"/>
          <p:cNvGrpSpPr/>
          <p:nvPr/>
        </p:nvGrpSpPr>
        <p:grpSpPr>
          <a:xfrm>
            <a:off x="5505175" y="4896782"/>
            <a:ext cx="1149803" cy="374196"/>
            <a:chOff x="3438524" y="3054803"/>
            <a:chExt cx="1149803" cy="374196"/>
          </a:xfrm>
        </p:grpSpPr>
        <p:sp>
          <p:nvSpPr>
            <p:cNvPr id="223" name="순서도: 판단 222"/>
            <p:cNvSpPr/>
            <p:nvPr/>
          </p:nvSpPr>
          <p:spPr>
            <a:xfrm>
              <a:off x="3438524" y="3054803"/>
              <a:ext cx="1149803" cy="374196"/>
            </a:xfrm>
            <a:prstGeom prst="flowChartDecision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3616429" y="3114673"/>
              <a:ext cx="763905" cy="2897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연결확인</a:t>
              </a:r>
            </a:p>
          </p:txBody>
        </p:sp>
      </p:grpSp>
      <p:grpSp>
        <p:nvGrpSpPr>
          <p:cNvPr id="225" name="그룹 224"/>
          <p:cNvGrpSpPr/>
          <p:nvPr/>
        </p:nvGrpSpPr>
        <p:grpSpPr>
          <a:xfrm>
            <a:off x="7805597" y="3369130"/>
            <a:ext cx="1149803" cy="374196"/>
            <a:chOff x="3438524" y="3054803"/>
            <a:chExt cx="1149803" cy="374196"/>
          </a:xfrm>
        </p:grpSpPr>
        <p:sp>
          <p:nvSpPr>
            <p:cNvPr id="226" name="순서도: 판단 225"/>
            <p:cNvSpPr/>
            <p:nvPr/>
          </p:nvSpPr>
          <p:spPr>
            <a:xfrm>
              <a:off x="3438524" y="3054803"/>
              <a:ext cx="1149803" cy="374196"/>
            </a:xfrm>
            <a:prstGeom prst="flowChartDecision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3797970" y="3114673"/>
              <a:ext cx="459105" cy="2716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선택</a:t>
              </a:r>
            </a:p>
          </p:txBody>
        </p:sp>
      </p:grpSp>
      <p:cxnSp>
        <p:nvCxnSpPr>
          <p:cNvPr id="228" name="직선 화살표 연결선 227"/>
          <p:cNvCxnSpPr>
            <a:stCxn id="161" idx="2"/>
            <a:endCxn id="220" idx="0"/>
          </p:cNvCxnSpPr>
          <p:nvPr/>
        </p:nvCxnSpPr>
        <p:spPr>
          <a:xfrm rot="5400000">
            <a:off x="8180896" y="2405432"/>
            <a:ext cx="455231" cy="12691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화살표 연결선 228"/>
          <p:cNvCxnSpPr>
            <a:stCxn id="220" idx="2"/>
            <a:endCxn id="227" idx="0"/>
          </p:cNvCxnSpPr>
          <p:nvPr/>
        </p:nvCxnSpPr>
        <p:spPr>
          <a:xfrm rot="5400000">
            <a:off x="8148419" y="3175252"/>
            <a:ext cx="499924" cy="7571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연결선: 꺾임 230"/>
          <p:cNvCxnSpPr>
            <a:stCxn id="243" idx="1"/>
            <a:endCxn id="202" idx="3"/>
          </p:cNvCxnSpPr>
          <p:nvPr/>
        </p:nvCxnSpPr>
        <p:spPr>
          <a:xfrm flipH="1" flipV="1">
            <a:off x="6574629" y="2756744"/>
            <a:ext cx="1233145" cy="2319215"/>
          </a:xfrm>
          <a:prstGeom prst="bentConnector3">
            <a:avLst>
              <a:gd name="adj1" fmla="val 50000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2" name="그룹 231"/>
          <p:cNvGrpSpPr/>
          <p:nvPr/>
        </p:nvGrpSpPr>
        <p:grpSpPr>
          <a:xfrm>
            <a:off x="9741090" y="2598524"/>
            <a:ext cx="1650707" cy="304695"/>
            <a:chOff x="394607" y="2966356"/>
            <a:chExt cx="1122589" cy="330376"/>
          </a:xfrm>
        </p:grpSpPr>
        <p:sp>
          <p:nvSpPr>
            <p:cNvPr id="233" name="순서도: 데이터 232"/>
            <p:cNvSpPr/>
            <p:nvPr/>
          </p:nvSpPr>
          <p:spPr>
            <a:xfrm>
              <a:off x="394607" y="2966356"/>
              <a:ext cx="1122589" cy="278946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501265" y="2981320"/>
              <a:ext cx="924241" cy="315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고정 </a:t>
              </a:r>
              <a:r>
                <a:rPr lang="en-US" altLang="ko-KR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WiFi</a:t>
              </a: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 출력</a:t>
              </a:r>
            </a:p>
          </p:txBody>
        </p:sp>
      </p:grpSp>
      <p:cxnSp>
        <p:nvCxnSpPr>
          <p:cNvPr id="239" name="직선 화살표 연결선 238"/>
          <p:cNvCxnSpPr>
            <a:stCxn id="234" idx="2"/>
            <a:endCxn id="265" idx="0"/>
          </p:cNvCxnSpPr>
          <p:nvPr/>
        </p:nvCxnSpPr>
        <p:spPr>
          <a:xfrm rot="5400000">
            <a:off x="10307155" y="3172507"/>
            <a:ext cx="539581" cy="1007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순서도: 처리 240"/>
          <p:cNvSpPr/>
          <p:nvPr/>
        </p:nvSpPr>
        <p:spPr>
          <a:xfrm>
            <a:off x="7609198" y="4218651"/>
            <a:ext cx="1547105" cy="251732"/>
          </a:xfrm>
          <a:prstGeom prst="flowChartProcess">
            <a:avLst/>
          </a:prstGeom>
          <a:solidFill>
            <a:srgbClr val="C0CDEF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WiFi </a:t>
            </a:r>
            <a:r>
              <a: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rPr>
              <a:t>연결</a:t>
            </a:r>
          </a:p>
        </p:txBody>
      </p:sp>
      <p:grpSp>
        <p:nvGrpSpPr>
          <p:cNvPr id="242" name="그룹 241"/>
          <p:cNvGrpSpPr/>
          <p:nvPr/>
        </p:nvGrpSpPr>
        <p:grpSpPr>
          <a:xfrm>
            <a:off x="7807774" y="4888861"/>
            <a:ext cx="1149803" cy="374196"/>
            <a:chOff x="3438524" y="3054803"/>
            <a:chExt cx="1149803" cy="374196"/>
          </a:xfrm>
        </p:grpSpPr>
        <p:sp>
          <p:nvSpPr>
            <p:cNvPr id="243" name="순서도: 판단 242"/>
            <p:cNvSpPr/>
            <p:nvPr/>
          </p:nvSpPr>
          <p:spPr>
            <a:xfrm>
              <a:off x="3438524" y="3054803"/>
              <a:ext cx="1149803" cy="374196"/>
            </a:xfrm>
            <a:prstGeom prst="flowChartDecision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3616429" y="3114673"/>
              <a:ext cx="763906" cy="2911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연결확인</a:t>
              </a:r>
            </a:p>
          </p:txBody>
        </p:sp>
      </p:grpSp>
      <p:cxnSp>
        <p:nvCxnSpPr>
          <p:cNvPr id="245" name="연결선: 꺾임 244"/>
          <p:cNvCxnSpPr>
            <a:stCxn id="244" idx="2"/>
            <a:endCxn id="159" idx="0"/>
          </p:cNvCxnSpPr>
          <p:nvPr/>
        </p:nvCxnSpPr>
        <p:spPr>
          <a:xfrm rot="5400000" flipV="1">
            <a:off x="9004036" y="4603476"/>
            <a:ext cx="776388" cy="2049193"/>
          </a:xfrm>
          <a:prstGeom prst="bentConnector3">
            <a:avLst>
              <a:gd name="adj1" fmla="val 50000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연결선: 꺾임 247"/>
          <p:cNvCxnSpPr>
            <a:stCxn id="265" idx="2"/>
            <a:endCxn id="241" idx="3"/>
          </p:cNvCxnSpPr>
          <p:nvPr/>
        </p:nvCxnSpPr>
        <p:spPr>
          <a:xfrm rot="5400000">
            <a:off x="9560963" y="3329037"/>
            <a:ext cx="610821" cy="1420139"/>
          </a:xfrm>
          <a:prstGeom prst="bentConnector2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화살표 연결선 249"/>
          <p:cNvCxnSpPr>
            <a:stCxn id="241" idx="2"/>
            <a:endCxn id="243" idx="0"/>
          </p:cNvCxnSpPr>
          <p:nvPr/>
        </p:nvCxnSpPr>
        <p:spPr>
          <a:xfrm rot="5400000">
            <a:off x="8173474" y="4679585"/>
            <a:ext cx="418478" cy="75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직선 화살표 연결선 250"/>
          <p:cNvCxnSpPr>
            <a:stCxn id="226" idx="2"/>
            <a:endCxn id="241" idx="0"/>
          </p:cNvCxnSpPr>
          <p:nvPr/>
        </p:nvCxnSpPr>
        <p:spPr>
          <a:xfrm rot="16200000" flipH="1">
            <a:off x="8143962" y="3979862"/>
            <a:ext cx="475325" cy="2252"/>
          </a:xfrm>
          <a:prstGeom prst="straightConnector1">
            <a:avLst/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연결선: 꺾임 251"/>
          <p:cNvCxnSpPr>
            <a:stCxn id="226" idx="3"/>
            <a:endCxn id="233" idx="2"/>
          </p:cNvCxnSpPr>
          <p:nvPr/>
        </p:nvCxnSpPr>
        <p:spPr>
          <a:xfrm flipV="1">
            <a:off x="8955400" y="2727156"/>
            <a:ext cx="950761" cy="829072"/>
          </a:xfrm>
          <a:prstGeom prst="bentConnector3">
            <a:avLst>
              <a:gd name="adj1" fmla="val 50000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연결선: 꺾임 252"/>
          <p:cNvCxnSpPr>
            <a:stCxn id="223" idx="1"/>
            <a:endCxn id="202" idx="1"/>
          </p:cNvCxnSpPr>
          <p:nvPr/>
        </p:nvCxnSpPr>
        <p:spPr>
          <a:xfrm flipV="1">
            <a:off x="5505172" y="2756744"/>
            <a:ext cx="69333" cy="2327136"/>
          </a:xfrm>
          <a:prstGeom prst="bentConnector3">
            <a:avLst>
              <a:gd name="adj1" fmla="val -670858"/>
            </a:avLst>
          </a:prstGeom>
          <a:ln w="28575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254"/>
          <p:cNvSpPr txBox="1"/>
          <p:nvPr/>
        </p:nvSpPr>
        <p:spPr>
          <a:xfrm>
            <a:off x="4044820" y="3159550"/>
            <a:ext cx="1000752" cy="2694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수동 아이피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56" name="TextBox 255"/>
          <p:cNvSpPr txBox="1"/>
          <p:nvPr/>
        </p:nvSpPr>
        <p:spPr>
          <a:xfrm>
            <a:off x="3065537" y="3940204"/>
            <a:ext cx="864478" cy="2679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설정 확인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57" name="TextBox 256"/>
          <p:cNvSpPr txBox="1"/>
          <p:nvPr/>
        </p:nvSpPr>
        <p:spPr>
          <a:xfrm>
            <a:off x="3998797" y="3987357"/>
            <a:ext cx="998301" cy="271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고정 아이피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58" name="TextBox 257"/>
          <p:cNvSpPr txBox="1"/>
          <p:nvPr/>
        </p:nvSpPr>
        <p:spPr>
          <a:xfrm>
            <a:off x="6779719" y="1741343"/>
            <a:ext cx="998678" cy="271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아니요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59" name="TextBox 258"/>
          <p:cNvSpPr txBox="1"/>
          <p:nvPr/>
        </p:nvSpPr>
        <p:spPr>
          <a:xfrm>
            <a:off x="6096000" y="2270971"/>
            <a:ext cx="998678" cy="271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예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60" name="TextBox 259"/>
          <p:cNvSpPr txBox="1"/>
          <p:nvPr/>
        </p:nvSpPr>
        <p:spPr>
          <a:xfrm>
            <a:off x="8936148" y="3583346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검색 외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7579638" y="3707454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검색 한것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grpSp>
        <p:nvGrpSpPr>
          <p:cNvPr id="263" name="그룹 262"/>
          <p:cNvGrpSpPr/>
          <p:nvPr/>
        </p:nvGrpSpPr>
        <p:grpSpPr>
          <a:xfrm>
            <a:off x="9931213" y="3429000"/>
            <a:ext cx="1273480" cy="304695"/>
            <a:chOff x="394607" y="2966356"/>
            <a:chExt cx="1122589" cy="330377"/>
          </a:xfrm>
        </p:grpSpPr>
        <p:sp>
          <p:nvSpPr>
            <p:cNvPr id="264" name="순서도: 데이터 263"/>
            <p:cNvSpPr/>
            <p:nvPr/>
          </p:nvSpPr>
          <p:spPr>
            <a:xfrm>
              <a:off x="394607" y="2966356"/>
              <a:ext cx="1122589" cy="278946"/>
            </a:xfrm>
            <a:prstGeom prst="flowChartInputOutput">
              <a:avLst/>
            </a:prstGeom>
            <a:solidFill>
              <a:srgbClr val="C0CDEF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 sz="1300">
                <a:solidFill>
                  <a:schemeClr val="tx1"/>
                </a:solidFill>
                <a:latin typeface="KoPubWorld돋움체_Pro Bold"/>
                <a:ea typeface="KoPubWorld돋움체_Pro Bold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501264" y="2981320"/>
              <a:ext cx="924241" cy="315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300">
                  <a:solidFill>
                    <a:schemeClr val="tx1"/>
                  </a:solidFill>
                  <a:latin typeface="KoPubWorld돋움체_Pro Bold"/>
                  <a:ea typeface="KoPubWorld돋움체_Pro Bold"/>
                </a:rPr>
                <a:t>선택</a:t>
              </a:r>
            </a:p>
          </p:txBody>
        </p:sp>
      </p:grpSp>
      <p:sp>
        <p:nvSpPr>
          <p:cNvPr id="266" name="TextBox 265"/>
          <p:cNvSpPr txBox="1"/>
          <p:nvPr/>
        </p:nvSpPr>
        <p:spPr>
          <a:xfrm>
            <a:off x="8484982" y="5225795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실패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67" name="TextBox 266"/>
          <p:cNvSpPr txBox="1"/>
          <p:nvPr/>
        </p:nvSpPr>
        <p:spPr>
          <a:xfrm>
            <a:off x="7579636" y="4763692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성공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68" name="TextBox 267"/>
          <p:cNvSpPr txBox="1"/>
          <p:nvPr/>
        </p:nvSpPr>
        <p:spPr>
          <a:xfrm>
            <a:off x="5022442" y="4848878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실패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  <p:sp>
        <p:nvSpPr>
          <p:cNvPr id="269" name="TextBox 268"/>
          <p:cNvSpPr txBox="1"/>
          <p:nvPr/>
        </p:nvSpPr>
        <p:spPr>
          <a:xfrm>
            <a:off x="6096000" y="5284198"/>
            <a:ext cx="998678" cy="27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>
                <a:latin typeface="KoPubWorld돋움체_Pro Bold"/>
                <a:ea typeface="KoPubWorld돋움체_Pro Bold"/>
              </a:rPr>
              <a:t>(</a:t>
            </a:r>
            <a:r>
              <a:rPr lang="ko-KR" altLang="en-US" sz="1200">
                <a:latin typeface="KoPubWorld돋움체_Pro Bold"/>
                <a:ea typeface="KoPubWorld돋움체_Pro Bold"/>
              </a:rPr>
              <a:t>성공</a:t>
            </a:r>
            <a:r>
              <a:rPr lang="en-US" altLang="ko-KR" sz="1200">
                <a:latin typeface="KoPubWorld돋움체_Pro Bold"/>
                <a:ea typeface="KoPubWorld돋움체_Pro Bold"/>
              </a:rP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각 사용자 함수 역할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3205163" y="1588770"/>
            <a:ext cx="7458078" cy="4628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SettingOutput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		설정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파일에 설정 저장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resetSetting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오류가 날시 초기 설정으로 돌려주는 코드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	설정 파일 기본 설정 및 설정 로드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header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UI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Header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footer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UI Footer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IPSearchname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		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현재 연결되어 있는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SSID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를 불러옴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StaticIPSetting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모든 함수들을 사용하여 아이피를 설정함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DHCPIPSetting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DHCP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IP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 설정으로 변경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wificonnect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와이파이 연결이 안되어 있을시 연결을 담당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>
                <a:latin typeface="KoPubWorld돋움체_Pro Medium"/>
                <a:ea typeface="KoPubWorld돋움체_Pro Medium"/>
                <a:cs typeface="KoPubWorld돋움체_Pro Medium"/>
              </a:rPr>
              <a:t>PingTest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	인터넷 연결 확인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>
                <a:latin typeface="KoPubWorld돋움체_Pro Medium"/>
                <a:ea typeface="KoPubWorld돋움체_Pro Medium"/>
                <a:cs typeface="KoPubWorld돋움체_Pro Medium"/>
              </a:rPr>
              <a:t>main </a:t>
            </a:r>
            <a:r>
              <a:rPr lang="ko-KR" altLang="en-US">
                <a:latin typeface="KoPubWorld돋움체_Pro Medium"/>
                <a:ea typeface="KoPubWorld돋움체_Pro Medium"/>
                <a:cs typeface="KoPubWorld돋움체_Pro Medium"/>
              </a:rPr>
              <a:t>			메인화면이며 각 함수 실행시키는곳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72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3.</a:t>
            </a:r>
            <a:r>
              <a:rPr lang="ko-KR" altLang="en-US" sz="32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30"/>
                <a:ea typeface="-윤고딕330"/>
              </a:rPr>
              <a:t> 코드 설명</a:t>
            </a:r>
          </a:p>
          <a:p>
            <a:pPr lvl="0">
              <a:defRPr/>
            </a:pPr>
            <a:r>
              <a:rPr lang="ko-KR" altLang="en-US" sz="2000">
                <a:ln w="9525">
                  <a:solidFill>
                    <a:schemeClr val="tx1">
                      <a:alpha val="50000"/>
                    </a:schemeClr>
                  </a:solidFill>
                </a:ln>
                <a:latin typeface="-윤고딕310"/>
                <a:ea typeface="-윤고딕310"/>
              </a:rPr>
              <a:t>핵심 코드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2695574" y="2360568"/>
            <a:ext cx="8622244" cy="2249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 err="1">
                <a:latin typeface="KoPubWorld돋움체_Pro Medium"/>
                <a:ea typeface="KoPubWorld돋움체_Pro Medium"/>
                <a:cs typeface="KoPubWorld돋움체_Pro Medium"/>
              </a:rPr>
              <a:t>SettingOutput</a:t>
            </a: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WritePrivateProfileString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(TEXT(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"IP"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), TEXT(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"IP"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), IP,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path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ko-KR" altLang="ko-KR" sz="4400" dirty="0">
                <a:latin typeface="Arial"/>
              </a:rPr>
            </a:br>
            <a:endParaRPr lang="ko-KR" altLang="ko-KR" sz="4400" dirty="0">
              <a:latin typeface="Arial"/>
            </a:endParaRPr>
          </a:p>
          <a:p>
            <a:pPr>
              <a:defRPr/>
            </a:pPr>
            <a:endParaRPr lang="en-US" altLang="en-US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3434444" y="1372010"/>
            <a:ext cx="6721930" cy="908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 err="1">
                <a:latin typeface="KoPubWorld돋움체_Pro Medium"/>
                <a:ea typeface="KoPubWorld돋움체_Pro Medium"/>
                <a:cs typeface="KoPubWorld돋움체_Pro Medium"/>
              </a:rPr>
              <a:t>resetSetting</a:t>
            </a: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strcpy_s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(IP, MAX_IP_SIZE,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"192.168.1."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>
              <a:defRPr/>
            </a:pPr>
            <a:endParaRPr lang="en-US" altLang="en-US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1094014" y="3429000"/>
            <a:ext cx="10478862" cy="2550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 err="1">
                <a:latin typeface="KoPubWorld돋움체_Pro Medium"/>
                <a:ea typeface="KoPubWorld돋움체_Pro Medium"/>
                <a:cs typeface="KoPubWorld돋움체_Pro Medium"/>
              </a:rPr>
              <a:t>IPSearchname</a:t>
            </a:r>
            <a:r>
              <a:rPr lang="ko-KR" altLang="en-US" dirty="0">
                <a:latin typeface="KoPubWorld돋움체_Pro Medium"/>
                <a:ea typeface="KoPubWorld돋움체_Pro Medium"/>
                <a:cs typeface="KoPubWorld돋움체_Pro Medium"/>
              </a:rPr>
              <a:t> 사용자 함수 일부분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fp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_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popen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netsh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wlan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show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interface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|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find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\"SSID\" | 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find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/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V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 </a:t>
            </a:r>
            <a:r>
              <a:rPr lang="en-US" altLang="ko-KR" dirty="0">
                <a:solidFill>
                  <a:srgbClr val="993333"/>
                </a:solidFill>
                <a:latin typeface="Consolas"/>
              </a:rPr>
              <a:t>			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\"BSSID\""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 err="1">
                <a:solidFill>
                  <a:srgbClr val="993333"/>
                </a:solidFill>
                <a:latin typeface="Consolas"/>
              </a:rPr>
              <a:t>r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"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 dirty="0">
              <a:solidFill>
                <a:srgbClr val="0099CC"/>
              </a:solidFill>
              <a:latin typeface="Consolas"/>
            </a:endParaRP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099CC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strrchr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buff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>
                <a:solidFill>
                  <a:srgbClr val="993333"/>
                </a:solidFill>
                <a:latin typeface="Consolas"/>
              </a:rPr>
              <a:t>': </a:t>
            </a:r>
            <a:r>
              <a:rPr lang="ko-KR" altLang="en-US" dirty="0">
                <a:solidFill>
                  <a:srgbClr val="993333"/>
                </a:solidFill>
                <a:latin typeface="Consolas"/>
              </a:rPr>
              <a:t>‘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if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==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0086B3"/>
                </a:solidFill>
                <a:latin typeface="Consolas"/>
              </a:rPr>
              <a:t>NULL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 {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0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;}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099CC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099CC"/>
                </a:solidFill>
                <a:latin typeface="Consolas"/>
              </a:rPr>
              <a:t>char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*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SSID[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50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];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010101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strncpy_s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(SSID, 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sizeof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(SSID),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+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1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, 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strlen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(</a:t>
            </a:r>
            <a:r>
              <a:rPr lang="ko-KR" altLang="ko-KR" dirty="0" err="1">
                <a:solidFill>
                  <a:srgbClr val="010101"/>
                </a:solidFill>
                <a:latin typeface="Consolas"/>
              </a:rPr>
              <a:t>str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 </a:t>
            </a:r>
            <a:r>
              <a:rPr lang="ko-KR" altLang="ko-KR" dirty="0">
                <a:solidFill>
                  <a:srgbClr val="FF3399"/>
                </a:solidFill>
                <a:latin typeface="Consolas"/>
              </a:rPr>
              <a:t>-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</a:t>
            </a:r>
            <a:r>
              <a:rPr lang="ko-KR" altLang="ko-KR" dirty="0">
                <a:solidFill>
                  <a:srgbClr val="308CE5"/>
                </a:solidFill>
                <a:latin typeface="Consolas"/>
              </a:rPr>
              <a:t>2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);</a:t>
            </a:r>
          </a:p>
          <a:p>
            <a:pPr lvl="0" eaLnBrk="0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rgbClr val="FF3399"/>
                </a:solidFill>
                <a:latin typeface="Consolas"/>
              </a:rPr>
              <a:t>	</a:t>
            </a:r>
            <a:r>
              <a:rPr lang="ko-KR" altLang="ko-KR" dirty="0" err="1">
                <a:solidFill>
                  <a:srgbClr val="FF3399"/>
                </a:solidFill>
                <a:latin typeface="Consolas"/>
              </a:rPr>
              <a:t>return</a:t>
            </a:r>
            <a:r>
              <a:rPr lang="ko-KR" altLang="ko-KR" dirty="0">
                <a:solidFill>
                  <a:srgbClr val="010101"/>
                </a:solidFill>
                <a:latin typeface="Consolas"/>
              </a:rPr>
              <a:t> SSID;</a:t>
            </a:r>
            <a:endParaRPr lang="ko-KR" altLang="ko-KR" sz="4400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CDEF"/>
        </a:solidFill>
        <a:ln>
          <a:solidFill>
            <a:schemeClr val="dk1"/>
          </a:solidFill>
        </a:ln>
      </a:spPr>
      <a:bodyPr anchor="ctr"/>
      <a:lstStyle>
        <a:defPPr algn="ctr">
          <a:defRPr lang="en-US" altLang="ko-KR" sz="1300">
            <a:solidFill>
              <a:schemeClr val="tx1"/>
            </a:solidFill>
            <a:latin typeface="KoPubWorld돋움체_Pro Bold"/>
            <a:ea typeface="KoPubWorld돋움체_Pro Bold"/>
          </a:defRPr>
        </a:defPPr>
      </a:lstStyle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dk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2022</Words>
  <Application>Microsoft Office PowerPoint</Application>
  <PresentationFormat>와이드스크린</PresentationFormat>
  <Paragraphs>302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맑은 고딕</vt:lpstr>
      <vt:lpstr>KoPubWorld바탕체_Pro Light</vt:lpstr>
      <vt:lpstr>-윤고딕330</vt:lpstr>
      <vt:lpstr>KoPubWorld돋움체_Pro Medium</vt:lpstr>
      <vt:lpstr>KoPubWorld바탕체_Pro Medium</vt:lpstr>
      <vt:lpstr>Arial</vt:lpstr>
      <vt:lpstr>-윤고딕310</vt:lpstr>
      <vt:lpstr>Consolas</vt:lpstr>
      <vt:lpstr>KoPubWorld돋움체_Pro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heeya1704@hotmail.com</cp:lastModifiedBy>
  <cp:revision>97</cp:revision>
  <dcterms:created xsi:type="dcterms:W3CDTF">2016-03-30T05:53:39Z</dcterms:created>
  <dcterms:modified xsi:type="dcterms:W3CDTF">2019-11-30T08:51:15Z</dcterms:modified>
  <cp:contentStatus>최종본</cp:contentStatus>
  <cp:version>1000.0000.01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